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horse-face skirt worn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470366" y="1478998"/>
            <a:ext cx="623840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During the Spring Festival.</a:t>
            </a:r>
            <a:endParaRPr lang="zh-CN" altLang="en-US"/>
          </a:p>
        </p:txBody>
      </p:sp>
      <p:sp>
        <p:nvSpPr>
          <p:cNvPr id="5" name="内容占位符 2"/>
          <p:cNvSpPr txBox="1">
            <a:spLocks/>
          </p:cNvSpPr>
          <p:nvPr/>
        </p:nvSpPr>
        <p:spPr bwMode="auto">
          <a:xfrm>
            <a:off x="360854" y="2303955"/>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句意：马面裙通常在什么时候被穿？根据第三段中的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during this past Spring Festival, lots of young people wore the skirt when they went on trips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可知，春节期间人们喜欢穿着马面裙出行。</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8214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2289858"/>
          </a:xfrm>
        </p:spPr>
        <p:txBody>
          <a:bodyPr/>
          <a:lstStyle/>
          <a:p>
            <a:pPr hangingPunct="0">
              <a:lnSpc>
                <a:spcPct val="140000"/>
              </a:lnSpc>
              <a:spcAft>
                <a:spcPts val="0"/>
              </a:spcAft>
            </a:pPr>
            <a:r>
              <a:rPr lang="en-US" altLang="zh-CN" sz="34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4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report find</a:t>
            </a:r>
            <a:r>
              <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a:t>
            </a:r>
            <a:r>
              <a:rPr lang="en-US"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a:t>
            </a: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a:t>
            </a: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_________________                                          </a:t>
            </a:r>
            <a:r>
              <a:rPr lang="zh-CN" altLang="en-US"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a:t>
            </a:r>
            <a:endParaRPr lang="zh-CN" altLang="zh-CN" sz="3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460238"/>
            <a:ext cx="11278968" cy="1476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en-US" altLang="zh-CN" sz="3400" b="1" dirty="0" smtClean="0">
                <a:solidFill>
                  <a:srgbClr val="FF0000"/>
                </a:solidFill>
                <a:latin typeface="Times New Roman" panose="02020603050405020304" pitchFamily="18" charset="0"/>
                <a:ea typeface="宋体" panose="02010600030101010101" pitchFamily="2" charset="-122"/>
              </a:rPr>
              <a:t>Last year, users from more than 90 countries and regions shared the content about the skirt.</a:t>
            </a:r>
            <a:endParaRPr lang="zh-CN" altLang="en-US" sz="3400" dirty="0"/>
          </a:p>
        </p:txBody>
      </p:sp>
      <p:sp>
        <p:nvSpPr>
          <p:cNvPr id="5" name="内容占位符 1"/>
          <p:cNvSpPr txBox="1">
            <a:spLocks/>
          </p:cNvSpPr>
          <p:nvPr/>
        </p:nvSpPr>
        <p:spPr bwMode="auto">
          <a:xfrm>
            <a:off x="360854" y="2981032"/>
            <a:ext cx="11485848" cy="366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句意：这份报告发现了什么？根据第四段中的</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did the report find</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Last year, users from more than 90 countries and regions shared the content about the skirt</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可知，这份报告指出全球</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多个国家和地区的用户分享了马面裙的相关内容。</a:t>
            </a:r>
            <a:endPar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311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learn from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32995" y="972102"/>
            <a:ext cx="5542235" cy="541297"/>
          </a:xfrm>
          <a:prstGeom prst="rect">
            <a:avLst/>
          </a:prstGeom>
        </p:spPr>
      </p:pic>
      <p:sp>
        <p:nvSpPr>
          <p:cNvPr id="4" name="内容占位符 1"/>
          <p:cNvSpPr txBox="1">
            <a:spLocks/>
          </p:cNvSpPr>
          <p:nvPr/>
        </p:nvSpPr>
        <p:spPr bwMode="auto">
          <a:xfrm>
            <a:off x="441078" y="2296964"/>
            <a:ext cx="9334752"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We should be proud of our own culture.</a:t>
            </a:r>
            <a:endParaRPr lang="zh-CN" altLang="en-US"/>
          </a:p>
        </p:txBody>
      </p:sp>
      <p:sp>
        <p:nvSpPr>
          <p:cNvPr id="5" name="内容占位符 2"/>
          <p:cNvSpPr txBox="1">
            <a:spLocks/>
          </p:cNvSpPr>
          <p:nvPr/>
        </p:nvSpPr>
        <p:spPr bwMode="auto">
          <a:xfrm>
            <a:off x="360854" y="3123509"/>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开放性试题，答案不唯一，言之有理即可。</a:t>
            </a:r>
            <a:endParaRPr lang="zh-CN" altLang="en-US"/>
          </a:p>
        </p:txBody>
      </p:sp>
    </p:spTree>
    <p:extLst>
      <p:ext uri="{BB962C8B-B14F-4D97-AF65-F5344CB8AC3E}">
        <p14:creationId xmlns:p14="http://schemas.microsoft.com/office/powerpoint/2010/main" val="384482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1047110"/>
            <a:ext cx="11485848" cy="3750042"/>
          </a:xfrm>
          <a:prstGeom prst="rect">
            <a:avLst/>
          </a:prstGeom>
        </p:spPr>
      </p:pic>
      <p:pic>
        <p:nvPicPr>
          <p:cNvPr id="10" name="译文.eps" descr="id:2147487336;FounderCES"/>
          <p:cNvPicPr/>
          <p:nvPr/>
        </p:nvPicPr>
        <p:blipFill>
          <a:blip r:embed="rId3"/>
          <a:stretch>
            <a:fillRect/>
          </a:stretch>
        </p:blipFill>
        <p:spPr>
          <a:xfrm>
            <a:off x="550590" y="3347803"/>
            <a:ext cx="1224136" cy="378439"/>
          </a:xfrm>
          <a:prstGeom prst="rect">
            <a:avLst/>
          </a:prstGeom>
        </p:spPr>
      </p:pic>
      <p:pic>
        <p:nvPicPr>
          <p:cNvPr id="11" name="分析.eps" descr="id:2147487343;FounderCES"/>
          <p:cNvPicPr/>
          <p:nvPr/>
        </p:nvPicPr>
        <p:blipFill>
          <a:blip r:embed="rId4"/>
          <a:stretch>
            <a:fillRect/>
          </a:stretch>
        </p:blipFill>
        <p:spPr>
          <a:xfrm>
            <a:off x="498522" y="4163704"/>
            <a:ext cx="1250325" cy="386536"/>
          </a:xfrm>
          <a:prstGeom prst="rect">
            <a:avLst/>
          </a:prstGeom>
        </p:spPr>
      </p:pic>
      <p:pic>
        <p:nvPicPr>
          <p:cNvPr id="12" name="图片 11"/>
          <p:cNvPicPr>
            <a:picLocks noChangeAspect="1"/>
          </p:cNvPicPr>
          <p:nvPr/>
        </p:nvPicPr>
        <p:blipFill>
          <a:blip r:embed="rId5"/>
          <a:stretch>
            <a:fillRect/>
          </a:stretch>
        </p:blipFill>
        <p:spPr>
          <a:xfrm>
            <a:off x="364633" y="973428"/>
            <a:ext cx="2850254" cy="553993"/>
          </a:xfrm>
          <a:prstGeom prst="rect">
            <a:avLst/>
          </a:prstGeom>
        </p:spPr>
      </p:pic>
      <p:sp>
        <p:nvSpPr>
          <p:cNvPr id="2" name="内容占位符 1"/>
          <p:cNvSpPr>
            <a:spLocks noGrp="1"/>
          </p:cNvSpPr>
          <p:nvPr>
            <p:ph idx="1"/>
          </p:nvPr>
        </p:nvSpPr>
        <p:spPr>
          <a:xfrm>
            <a:off x="360854" y="1380832"/>
            <a:ext cx="11485848" cy="3416320"/>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All this shows that we are becoming more and more confident in our own culture</a:t>
            </a:r>
            <a:r>
              <a:rPr lang="zh-CN" altLang="zh-CN">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en-US" altLang="zh-CN" spc="-28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pc="-280" smtClean="0">
                <a:latin typeface="Times New Roman" panose="02020603050405020304" pitchFamily="18" charset="0"/>
                <a:ea typeface="楷体" panose="02010609060101010101" pitchFamily="49" charset="-122"/>
                <a:cs typeface="Times New Roman" panose="02020603050405020304" pitchFamily="18" charset="0"/>
              </a:rPr>
              <a:t>所有</a:t>
            </a:r>
            <a:r>
              <a:rPr lang="zh-CN" altLang="zh-CN" spc="-280">
                <a:latin typeface="Times New Roman" panose="02020603050405020304" pitchFamily="18" charset="0"/>
                <a:ea typeface="楷体" panose="02010609060101010101" pitchFamily="49" charset="-122"/>
                <a:cs typeface="Times New Roman" panose="02020603050405020304" pitchFamily="18" charset="0"/>
              </a:rPr>
              <a:t>这些都表明</a:t>
            </a:r>
            <a:r>
              <a:rPr lang="zh-CN" altLang="zh-CN" spc="-280">
                <a:latin typeface="Times New Roman" panose="02020603050405020304" pitchFamily="18" charset="0"/>
                <a:ea typeface="宋体" panose="02010600030101010101" pitchFamily="2" charset="-122"/>
                <a:cs typeface="Times New Roman" panose="02020603050405020304" pitchFamily="18" charset="0"/>
              </a:rPr>
              <a:t>，</a:t>
            </a:r>
            <a:r>
              <a:rPr lang="zh-CN" altLang="zh-CN" spc="-280">
                <a:latin typeface="Times New Roman" panose="02020603050405020304" pitchFamily="18" charset="0"/>
                <a:ea typeface="楷体" panose="02010609060101010101" pitchFamily="49" charset="-122"/>
                <a:cs typeface="Times New Roman" panose="02020603050405020304" pitchFamily="18" charset="0"/>
              </a:rPr>
              <a:t>我们对自己的文化越来越</a:t>
            </a:r>
            <a:r>
              <a:rPr lang="zh-CN" altLang="zh-CN" spc="-280" smtClean="0">
                <a:latin typeface="Times New Roman" panose="02020603050405020304" pitchFamily="18" charset="0"/>
                <a:ea typeface="楷体" panose="02010609060101010101" pitchFamily="49" charset="-122"/>
                <a:cs typeface="Times New Roman" panose="02020603050405020304" pitchFamily="18" charset="0"/>
              </a:rPr>
              <a:t>有信心</a:t>
            </a:r>
            <a:r>
              <a:rPr lang="zh-CN" altLang="zh-CN" spc="-28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280">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spc="-100">
                <a:latin typeface="Times New Roman" panose="02020603050405020304" pitchFamily="18" charset="0"/>
                <a:ea typeface="宋体" panose="02010600030101010101" pitchFamily="2" charset="-122"/>
                <a:cs typeface="Times New Roman" panose="02020603050405020304" pitchFamily="18" charset="0"/>
              </a:rPr>
              <a:t>句是一个主从复合句。</a:t>
            </a:r>
            <a:r>
              <a:rPr lang="en-US" altLang="zh-CN" spc="-100">
                <a:latin typeface="Times New Roman" panose="02020603050405020304" pitchFamily="18" charset="0"/>
                <a:ea typeface="宋体" panose="02010600030101010101" pitchFamily="2" charset="-122"/>
                <a:cs typeface="Times New Roman" panose="02020603050405020304" pitchFamily="18" charset="0"/>
              </a:rPr>
              <a:t>that</a:t>
            </a:r>
            <a:r>
              <a:rPr lang="zh-CN" altLang="zh-CN" spc="-100">
                <a:latin typeface="Times New Roman" panose="02020603050405020304" pitchFamily="18" charset="0"/>
                <a:ea typeface="宋体" panose="02010600030101010101" pitchFamily="2" charset="-122"/>
                <a:cs typeface="Times New Roman" panose="02020603050405020304" pitchFamily="18" charset="0"/>
              </a:rPr>
              <a:t>引导的是宾语从句</a:t>
            </a:r>
            <a:r>
              <a:rPr lang="zh-CN" altLang="zh-CN" spc="-10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8865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42290" y="1251508"/>
            <a:ext cx="2242048" cy="553790"/>
          </a:xfrm>
          <a:prstGeom prst="rect">
            <a:avLst/>
          </a:prstGeom>
        </p:spPr>
      </p:pic>
      <p:pic>
        <p:nvPicPr>
          <p:cNvPr id="4" name="图片 3"/>
          <p:cNvPicPr>
            <a:picLocks noChangeAspect="1"/>
          </p:cNvPicPr>
          <p:nvPr/>
        </p:nvPicPr>
        <p:blipFill>
          <a:blip r:embed="rId3"/>
          <a:stretch>
            <a:fillRect/>
          </a:stretch>
        </p:blipFill>
        <p:spPr>
          <a:xfrm>
            <a:off x="2920136" y="2094865"/>
            <a:ext cx="6350141" cy="3926423"/>
          </a:xfrm>
          <a:prstGeom prst="rect">
            <a:avLst/>
          </a:prstGeom>
        </p:spPr>
      </p:pic>
    </p:spTree>
    <p:extLst>
      <p:ext uri="{BB962C8B-B14F-4D97-AF65-F5344CB8AC3E}">
        <p14:creationId xmlns:p14="http://schemas.microsoft.com/office/powerpoint/2010/main" val="1808685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4" y="764704"/>
            <a:ext cx="11389855" cy="1235691"/>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118518" y="2098641"/>
            <a:ext cx="5953377" cy="752725"/>
          </a:xfrm>
          <a:prstGeom prst="rect">
            <a:avLst/>
          </a:prstGeom>
        </p:spPr>
      </p:pic>
      <p:pic>
        <p:nvPicPr>
          <p:cNvPr id="9" name="图片 8"/>
          <p:cNvPicPr>
            <a:picLocks noChangeAspect="1"/>
          </p:cNvPicPr>
          <p:nvPr/>
        </p:nvPicPr>
        <p:blipFill>
          <a:blip r:embed="rId4"/>
          <a:stretch>
            <a:fillRect/>
          </a:stretch>
        </p:blipFill>
        <p:spPr>
          <a:xfrm>
            <a:off x="550590" y="3069656"/>
            <a:ext cx="3024336" cy="790377"/>
          </a:xfrm>
          <a:prstGeom prst="rect">
            <a:avLst/>
          </a:prstGeom>
        </p:spPr>
      </p:pic>
      <p:sp>
        <p:nvSpPr>
          <p:cNvPr id="11" name="内容占位符 1"/>
          <p:cNvSpPr>
            <a:spLocks noGrp="1"/>
          </p:cNvSpPr>
          <p:nvPr>
            <p:ph idx="1"/>
          </p:nvPr>
        </p:nvSpPr>
        <p:spPr>
          <a:xfrm>
            <a:off x="360854" y="3037066"/>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介绍了中国传统服饰马面裙受到了年轻人的喜欢</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逐步在走向世界</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展示了中国传统文化的魅力</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4709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heard of the horse-face skirt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Chinese skirt dates back to the Song Dynasty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960—1279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skirt has folds on both sides. The two smooth panels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饰片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front overlap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other, and so do the two smooth panels in the back. These overlaps leave openings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front and back of the skirt.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938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French fashion brand Dior copied the design of the skirt. Many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lovers began to spread the knowledge of the skirt. This helped more people learn about traditional Chinese clothes. “For us, wearing the skirt is not just for fashion,” said Mao, one of the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lovers. “It also shows our love for Chinese culture.”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92562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Recently, the skirt has gotten even more attention. Many famous Chinese people have worn it to international events. And during this past Spring Festival, lots of young people wore the skirt when they went on trips.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3176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415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in other countries like this skirt, too. Chinese clothing companies have gotten a lot of orders for it from abroad. A report studied how popular the skirt was among foreign users of Chinese short video platforms. What did the report find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year, users from more than 90 countries and regions shared the content about the skirt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a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 example of Chinese culture going global</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走向世界</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9490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the skirt, “new Chinese-style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新中式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clothes” is also a hot topic. These clothes add traditional Chinese elements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modern designs. They have won the hearts of many people. All this shows that we are becoming more and more confident in our own culture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3293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horse-face skirt date back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69702" y="1479496"/>
            <a:ext cx="4510216"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Song</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Dynasty.</a:t>
            </a:r>
            <a:endParaRPr lang="zh-CN" altLang="en-US"/>
          </a:p>
        </p:txBody>
      </p:sp>
      <p:sp>
        <p:nvSpPr>
          <p:cNvPr id="5" name="内容占位符 3"/>
          <p:cNvSpPr txBox="1">
            <a:spLocks/>
          </p:cNvSpPr>
          <p:nvPr/>
        </p:nvSpPr>
        <p:spPr bwMode="auto">
          <a:xfrm>
            <a:off x="360854" y="2388994"/>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句意：马面裙可以追溯到哪个朝代？根据第一段中的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Chinese skirt dates back to the Song Dynasty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960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1279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可知，马面裙起源于宋朝。</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364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some people like wearing the horse-face skirt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432862" y="1470704"/>
            <a:ext cx="767856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Because they love Chinese culture.</a:t>
            </a:r>
            <a:endParaRPr lang="zh-CN" altLang="en-US"/>
          </a:p>
        </p:txBody>
      </p:sp>
      <p:sp>
        <p:nvSpPr>
          <p:cNvPr id="5" name="内容占位符 5"/>
          <p:cNvSpPr txBox="1">
            <a:spLocks/>
          </p:cNvSpPr>
          <p:nvPr/>
        </p:nvSpPr>
        <p:spPr bwMode="auto">
          <a:xfrm>
            <a:off x="360854" y="230485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句意：为什么有些人喜欢穿马面裙？根据第二段中的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also shows our love for Chinese culture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可知，他们通过穿马面裙来表达对中国文化的热爱。</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67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714</Words>
  <Application>Microsoft Office PowerPoint</Application>
  <PresentationFormat>自定义</PresentationFormat>
  <Paragraphs>31</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